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6" r:id="rId10"/>
    <p:sldId id="265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3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한쪽 모서리는 잘리고 다른 쪽 모서리는 둥근 사각형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각 삼각형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10" name="자유형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자유형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5396FC4-9AC9-415D-8D7F-3843F5BD3A11}" type="datetimeFigureOut">
              <a:rPr lang="ko-KR" altLang="en-US" smtClean="0"/>
              <a:pPr/>
              <a:t>2016-03-16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E4E8C1-818B-48B1-9D71-1A1039AC111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자유형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자유형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1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1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20160226_102220.mp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video" Target="file:///C:\Users\user\Videos\20160226_125656.mp4" TargetMode="External"/><Relationship Id="rId2" Type="http://schemas.openxmlformats.org/officeDocument/2006/relationships/video" Target="file:///F:\20160226_124314.mp4" TargetMode="External"/><Relationship Id="rId1" Type="http://schemas.openxmlformats.org/officeDocument/2006/relationships/video" Target="file:///F:\20160226_121716.mp4" TargetMode="External"/><Relationship Id="rId6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4" Type="http://schemas.openxmlformats.org/officeDocument/2006/relationships/video" Target="file:///C:\Users\user\Videos\20160226_125217.mp4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786" y="714356"/>
            <a:ext cx="7643866" cy="145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2400" dirty="0" smtClean="0">
                <a:latin typeface="HY견명조" pitchFamily="18" charset="-127"/>
                <a:ea typeface="HY견명조" pitchFamily="18" charset="-127"/>
              </a:rPr>
              <a:t>사랑은 언제까지나 스러지지 않습니다</a:t>
            </a:r>
            <a:r>
              <a:rPr lang="en-US" altLang="ko-KR" sz="2400" dirty="0" smtClean="0">
                <a:latin typeface="HY견명조" pitchFamily="18" charset="-127"/>
                <a:ea typeface="HY견명조" pitchFamily="18" charset="-127"/>
              </a:rPr>
              <a:t>.”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(1</a:t>
            </a:r>
            <a:r>
              <a:rPr lang="ko-KR" altLang="en-US" dirty="0" err="1" smtClean="0">
                <a:latin typeface="HY견명조" pitchFamily="18" charset="-127"/>
                <a:ea typeface="HY견명조" pitchFamily="18" charset="-127"/>
              </a:rPr>
              <a:t>코린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13,8)</a:t>
            </a:r>
          </a:p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latin typeface="HY견명조" pitchFamily="18" charset="-127"/>
                <a:ea typeface="HY견명조" pitchFamily="18" charset="-127"/>
              </a:rPr>
              <a:t>회칙 </a:t>
            </a:r>
            <a:r>
              <a:rPr lang="en-US" altLang="ko-KR" sz="2000" dirty="0" smtClean="0">
                <a:latin typeface="맑은 고딕"/>
                <a:ea typeface="맑은 고딕"/>
              </a:rPr>
              <a:t>『</a:t>
            </a:r>
            <a:r>
              <a:rPr lang="ko-KR" altLang="en-US" sz="2000" dirty="0" smtClean="0">
                <a:latin typeface="맑은 고딕"/>
                <a:ea typeface="맑은 고딕"/>
              </a:rPr>
              <a:t>하느님은 사랑이십니다</a:t>
            </a:r>
            <a:r>
              <a:rPr lang="en-US" altLang="ko-KR" sz="2000" dirty="0" smtClean="0">
                <a:latin typeface="맑은 고딕"/>
                <a:ea typeface="맑은 고딕"/>
              </a:rPr>
              <a:t>.』</a:t>
            </a:r>
            <a:r>
              <a:rPr lang="en-US" altLang="ko-KR" sz="20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000" dirty="0" smtClean="0">
                <a:latin typeface="HY견명조" pitchFamily="18" charset="-127"/>
                <a:ea typeface="HY견명조" pitchFamily="18" charset="-127"/>
              </a:rPr>
              <a:t>그 이후 </a:t>
            </a:r>
            <a:r>
              <a:rPr lang="en-US" altLang="ko-KR" sz="2000" dirty="0" smtClean="0">
                <a:latin typeface="HY견명조" pitchFamily="18" charset="-127"/>
                <a:ea typeface="HY견명조" pitchFamily="18" charset="-127"/>
              </a:rPr>
              <a:t>10</a:t>
            </a:r>
            <a:r>
              <a:rPr lang="ko-KR" altLang="en-US" sz="2000" dirty="0" smtClean="0">
                <a:latin typeface="HY견명조" pitchFamily="18" charset="-127"/>
                <a:ea typeface="HY견명조" pitchFamily="18" charset="-127"/>
              </a:rPr>
              <a:t>년을 돌아보며</a:t>
            </a:r>
            <a:r>
              <a:rPr lang="en-US" altLang="ko-KR" sz="2000" dirty="0" smtClean="0">
                <a:latin typeface="HY견명조" pitchFamily="18" charset="-127"/>
                <a:ea typeface="HY견명조" pitchFamily="18" charset="-127"/>
              </a:rPr>
              <a:t>….</a:t>
            </a:r>
          </a:p>
          <a:p>
            <a:pPr algn="ctr">
              <a:lnSpc>
                <a:spcPct val="150000"/>
              </a:lnSpc>
            </a:pP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바티칸 교황청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, 2016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년 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2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월 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25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일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목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)~26(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금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)</a:t>
            </a:r>
            <a:endParaRPr lang="ko-KR" altLang="en-US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1026" name="Picture 2" descr="C:\Users\user\Pictures\Saved Pictures\1457764831407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357430"/>
            <a:ext cx="3929090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072066" y="2571744"/>
            <a:ext cx="34290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참석자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사회복지위원회 정성환 신   부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춘 천 교 구       이명호 신   부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부 산 교 구       이요한 신   부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서울대교구       김인권 신   부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                      이효림 담당관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                    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최은영 담당관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                    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위수경 담당관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1457768142684.jpeg"/>
          <p:cNvPicPr>
            <a:picLocks noChangeAspect="1"/>
          </p:cNvPicPr>
          <p:nvPr/>
        </p:nvPicPr>
        <p:blipFill>
          <a:blip r:embed="rId2" cstate="print"/>
          <a:srcRect l="3906" r="4687" b="19443"/>
          <a:stretch>
            <a:fillRect/>
          </a:stretch>
        </p:blipFill>
        <p:spPr>
          <a:xfrm>
            <a:off x="0" y="2571744"/>
            <a:ext cx="9144000" cy="4286256"/>
          </a:xfrm>
          <a:prstGeom prst="rect">
            <a:avLst/>
          </a:prstGeom>
        </p:spPr>
      </p:pic>
      <p:pic>
        <p:nvPicPr>
          <p:cNvPr id="4" name="그림 3" descr="20160312_172959 (2).jpg"/>
          <p:cNvPicPr>
            <a:picLocks noChangeAspect="1"/>
          </p:cNvPicPr>
          <p:nvPr/>
        </p:nvPicPr>
        <p:blipFill>
          <a:blip r:embed="rId3" cstate="print"/>
          <a:srcRect l="5455" t="1408" r="9090" b="1408"/>
          <a:stretch>
            <a:fillRect/>
          </a:stretch>
        </p:blipFill>
        <p:spPr>
          <a:xfrm>
            <a:off x="0" y="0"/>
            <a:ext cx="9144000" cy="35718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20160226_191105.jpg"/>
          <p:cNvPicPr>
            <a:picLocks noChangeAspect="1"/>
          </p:cNvPicPr>
          <p:nvPr/>
        </p:nvPicPr>
        <p:blipFill>
          <a:blip r:embed="rId2" cstate="print"/>
          <a:srcRect l="12500" r="21875" b="4166"/>
          <a:stretch>
            <a:fillRect/>
          </a:stretch>
        </p:blipFill>
        <p:spPr>
          <a:xfrm>
            <a:off x="4572000" y="642918"/>
            <a:ext cx="4357718" cy="5857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42844" y="714356"/>
            <a:ext cx="878687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b="1" dirty="0" smtClean="0">
                <a:latin typeface="HY견명조" pitchFamily="18" charset="-127"/>
                <a:ea typeface="HY견명조" pitchFamily="18" charset="-127"/>
              </a:rPr>
              <a:t>1. </a:t>
            </a:r>
            <a:r>
              <a:rPr lang="ko-KR" altLang="en-US" b="1" dirty="0" smtClean="0">
                <a:latin typeface="HY견명조" pitchFamily="18" charset="-127"/>
                <a:ea typeface="HY견명조" pitchFamily="18" charset="-127"/>
              </a:rPr>
              <a:t>환영사</a:t>
            </a:r>
            <a:r>
              <a:rPr lang="en-US" altLang="ko-KR" b="1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사회복지평의회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-</a:t>
            </a:r>
            <a:r>
              <a:rPr lang="en-US" altLang="ko-KR" sz="1400" b="1" dirty="0" err="1" smtClean="0">
                <a:latin typeface="HY견명조" pitchFamily="18" charset="-127"/>
                <a:ea typeface="HY견명조" pitchFamily="18" charset="-127"/>
              </a:rPr>
              <a:t>Cor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Unum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사무총장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marL="342900" indent="-342900"/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  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         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-</a:t>
            </a:r>
            <a:r>
              <a:rPr lang="ko-KR" altLang="en-US" sz="1400" b="1" dirty="0" err="1" smtClean="0">
                <a:latin typeface="HY견명조" pitchFamily="18" charset="-127"/>
                <a:ea typeface="HY견명조" pitchFamily="18" charset="-127"/>
              </a:rPr>
              <a:t>죠반니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 베드로 </a:t>
            </a:r>
            <a:r>
              <a:rPr lang="en-US" altLang="ko-KR" sz="1400" b="1" dirty="0" err="1" smtClean="0">
                <a:latin typeface="HY견명조" pitchFamily="18" charset="-127"/>
                <a:ea typeface="HY견명조" pitchFamily="18" charset="-127"/>
              </a:rPr>
              <a:t>Dal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1400" b="1" dirty="0" err="1" smtClean="0">
                <a:latin typeface="HY견명조" pitchFamily="18" charset="-127"/>
                <a:ea typeface="HY견명조" pitchFamily="18" charset="-127"/>
              </a:rPr>
              <a:t>Toso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b="1" dirty="0" err="1" smtClean="0">
                <a:latin typeface="HY견명조" pitchFamily="18" charset="-127"/>
                <a:ea typeface="HY견명조" pitchFamily="18" charset="-127"/>
              </a:rPr>
              <a:t>몬시뇰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-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1)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감사와 환영의 인사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2)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초청인사들 소개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⑴ </a:t>
            </a:r>
            <a:r>
              <a:rPr lang="en-US" altLang="ko-KR" sz="1400" b="1" dirty="0" err="1" smtClean="0">
                <a:latin typeface="HY견명조" pitchFamily="18" charset="-127"/>
                <a:ea typeface="HY견명조" pitchFamily="18" charset="-127"/>
              </a:rPr>
              <a:t>Cor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Unum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의 일원인 각국 주교회의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대표단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⑵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교황청 부서 대표단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⑶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성좌를 대변하는 대사들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  ⑷ 가톨릭 주요 자선단체 대표단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3)“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자비의 특별 </a:t>
            </a:r>
            <a:r>
              <a:rPr lang="ko-KR" altLang="en-US" sz="1400" b="1" dirty="0" err="1" smtClean="0">
                <a:latin typeface="HY견명조" pitchFamily="18" charset="-127"/>
                <a:ea typeface="HY견명조" pitchFamily="18" charset="-127"/>
              </a:rPr>
              <a:t>희년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과 의미가 상통하고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   ‘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그 빛을 잘 발하고 있는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’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회칙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4)‘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빛과 지침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’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을 제공하고 있는 회칙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  ⑴ 우리의 믿음</a:t>
            </a:r>
            <a:endParaRPr lang="en-US" altLang="ko-KR" sz="1400" b="1" dirty="0" smtClean="0">
              <a:solidFill>
                <a:srgbClr val="FFFF00"/>
              </a:solidFill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⑵ 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용어의 정의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⑶ 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사랑의 봉사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⑷ 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자의교서 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『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교회의 깊은 본질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』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5) 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결론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  6) 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일정안내와 강사 소개 및 감사인사</a:t>
            </a:r>
            <a:endParaRPr lang="ko-KR" altLang="en-US" sz="1400" b="1" dirty="0"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20160225_100330.jpg"/>
          <p:cNvPicPr>
            <a:picLocks noChangeAspect="1"/>
          </p:cNvPicPr>
          <p:nvPr/>
        </p:nvPicPr>
        <p:blipFill>
          <a:blip r:embed="rId2" cstate="print"/>
          <a:srcRect l="24219"/>
          <a:stretch>
            <a:fillRect/>
          </a:stretch>
        </p:blipFill>
        <p:spPr>
          <a:xfrm rot="5400000">
            <a:off x="-607255" y="1750207"/>
            <a:ext cx="5786478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85720" y="214290"/>
            <a:ext cx="857256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HY견명조" pitchFamily="18" charset="-127"/>
                <a:ea typeface="HY견명조" pitchFamily="18" charset="-127"/>
              </a:rPr>
              <a:t>2. </a:t>
            </a:r>
            <a:r>
              <a:rPr lang="ko-KR" altLang="en-US" b="1" dirty="0" smtClean="0">
                <a:latin typeface="HY견명조" pitchFamily="18" charset="-127"/>
                <a:ea typeface="HY견명조" pitchFamily="18" charset="-127"/>
              </a:rPr>
              <a:t>회칙 </a:t>
            </a:r>
            <a:r>
              <a:rPr lang="en-US" altLang="ko-KR" b="1" dirty="0" smtClean="0">
                <a:latin typeface="맑은 고딕"/>
                <a:ea typeface="맑은 고딕"/>
              </a:rPr>
              <a:t>『</a:t>
            </a:r>
            <a:r>
              <a:rPr lang="ko-KR" altLang="en-US" b="1" dirty="0" smtClean="0">
                <a:latin typeface="맑은 고딕"/>
                <a:ea typeface="맑은 고딕"/>
              </a:rPr>
              <a:t>하느님은 사랑이십니다</a:t>
            </a:r>
            <a:r>
              <a:rPr lang="en-US" altLang="ko-KR" b="1" dirty="0" smtClean="0">
                <a:latin typeface="맑은 고딕"/>
                <a:ea typeface="맑은 고딕"/>
              </a:rPr>
              <a:t>.』</a:t>
            </a:r>
            <a:r>
              <a:rPr lang="ko-KR" altLang="en-US" b="1" dirty="0" smtClean="0">
                <a:latin typeface="HY견명조" pitchFamily="18" charset="-127"/>
                <a:ea typeface="HY견명조" pitchFamily="18" charset="-127"/>
              </a:rPr>
              <a:t>의 신학적 고찰</a:t>
            </a:r>
            <a:endParaRPr lang="en-US" altLang="ko-KR" b="1" dirty="0" smtClean="0">
              <a:latin typeface="HY견명조" pitchFamily="18" charset="-127"/>
              <a:ea typeface="HY견명조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교황청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신앙교리성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장관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Gerhard Ludwig Muller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추기경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9124" y="928670"/>
            <a:ext cx="4500594" cy="580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서론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프란치스코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교황과 사회복지평의회와의 만남에서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“Caritas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는 교회의 본질로써 그리스도인 개인뿐만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아니라 공동체의 조직화를 통해서도 실천해야 함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을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강조함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본론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1) Caritas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에 대한 신학적 기저는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요한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3, 24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인간의 마음 안에서 하느님을 만나게 하는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Caritas.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세상의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다양한 학문은 인간에 대한 사랑을 대신할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수는 없으나 도움을 준다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국가와 사회와의 연대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하느님의 사랑은 예수 그리스도 안에서의 자비이다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4)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사회교리의 원리에 따른 사랑의 실천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단순한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NGO)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5)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가장 중요한 것은 그리스도인의 사랑의 실천이다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예수님을 보는 것은 하느님을 보는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따라서 사랑은 예수님을 보는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관계성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결론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Caritas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가 세상을 변화시킬 수 있다는 굳은 믿음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자비의 특별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희년의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메시지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=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사회의 변화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20160225_124758.jpg"/>
          <p:cNvPicPr>
            <a:picLocks noChangeAspect="1"/>
          </p:cNvPicPr>
          <p:nvPr/>
        </p:nvPicPr>
        <p:blipFill>
          <a:blip r:embed="rId2" cstate="print"/>
          <a:srcRect l="8593" t="8333" r="44531" b="8333"/>
          <a:stretch>
            <a:fillRect/>
          </a:stretch>
        </p:blipFill>
        <p:spPr>
          <a:xfrm>
            <a:off x="5286380" y="857232"/>
            <a:ext cx="3714776" cy="5786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357158" y="142852"/>
            <a:ext cx="8501122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3.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가톨릭 자선단체가 마주하고 있는 도전 과제들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-Dr. Michael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Thio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국제 성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빈첸시오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아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바오로회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회장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44" y="785794"/>
            <a:ext cx="735811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1. 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가난한 이에게 자비를 베푸는 사람은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…,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선행을 갚아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…. 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잠언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17) </a:t>
            </a: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   우리의 근본 도전 과제는 우리의 정신에서 그리스도라는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관점을 그리스도의 사랑 안에서 잘 보존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유지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활성화 하는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우리는 가난한 사람들과 도움을 필요로 하는 사람들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안에서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 믿음과 희망과 사랑이라는 복음적 가치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를 함축적으로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보여주며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살아가는 사람들이다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우리는 그리스도와의 친밀함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거룩함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평화를 유지할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수 있게 해주는 우리의 영성을 보존하고 성장시켜야 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이를 위해 그리스도의 선하심과 사랑을 증거함으로써 대화와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사회복음화를 이루어 낼 수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외적 복음화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성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빈첸시오와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복자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프레드릭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오자남은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가난한 이 안에서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그리스도를 섬기는 방법을 찾았다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그들의 카리스마 중 하나가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가난한 이들을 돌보는 것이었다면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영혼을 돌보는 것은 언제나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그들 사명 중 가장 중요한 부분이었다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내적 복음화</a:t>
            </a:r>
            <a:r>
              <a:rPr lang="en-US" altLang="ko-KR" sz="1400" b="1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글로벌 빈곤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–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새로운 글로벌 빈곤의 도전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1)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빈센트식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대응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⑴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우리의 섬김은 언제나 이타적이어야 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!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⑵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사랑을 나누고자 하는 사람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/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단체들과의 연대해야 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!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⑶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체계적인 변화를 꾀하고 지지해야 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!(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존엄성회복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/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자립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⑷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단순함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겸손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온화함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열성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거룩함이라는 덕목을 따르자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!</a:t>
            </a:r>
            <a:endParaRPr lang="en-US" altLang="ko-KR" sz="1400" b="1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3. </a:t>
            </a:r>
            <a:r>
              <a:rPr lang="en-US" altLang="ko-KR" sz="1400" dirty="0" smtClean="0">
                <a:latin typeface="맑은 고딕"/>
                <a:ea typeface="맑은 고딕"/>
              </a:rPr>
              <a:t>『</a:t>
            </a:r>
            <a:r>
              <a:rPr lang="ko-KR" altLang="en-US" sz="1400" dirty="0" smtClean="0">
                <a:latin typeface="맑은 고딕"/>
                <a:ea typeface="맑은 고딕"/>
              </a:rPr>
              <a:t>하느님은 사랑이십니다</a:t>
            </a:r>
            <a:r>
              <a:rPr lang="en-US" altLang="ko-KR" sz="1400" dirty="0" smtClean="0">
                <a:latin typeface="맑은 고딕"/>
                <a:ea typeface="맑은 고딕"/>
              </a:rPr>
              <a:t>.』 </a:t>
            </a:r>
          </a:p>
          <a:p>
            <a:pPr marL="342900" indent="-342900"/>
            <a:r>
              <a:rPr lang="en-US" altLang="ko-KR" sz="1400" dirty="0" smtClean="0">
                <a:latin typeface="맑은 고딕"/>
                <a:ea typeface="맑은 고딕"/>
              </a:rPr>
              <a:t>1)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 사랑과 이웃 사랑은 하나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!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교회의 깊은 본질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말씀선포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성사전례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Caritas)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내가 너희에게 명령하는 것은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서로 사랑하여라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!”(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요한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15, 16-17)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너희의 착한 행실을 보고 하늘에 계신 너희 아버지를 찬양하게 하여라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.”(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마태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5, 16)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20160224_103006.jpg"/>
          <p:cNvPicPr>
            <a:picLocks noChangeAspect="1"/>
          </p:cNvPicPr>
          <p:nvPr/>
        </p:nvPicPr>
        <p:blipFill>
          <a:blip r:embed="rId2" cstate="print"/>
          <a:srcRect l="19531" r="21094"/>
          <a:stretch>
            <a:fillRect/>
          </a:stretch>
        </p:blipFill>
        <p:spPr>
          <a:xfrm>
            <a:off x="5000628" y="214290"/>
            <a:ext cx="3857652" cy="4929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그림 1" descr="20160225_124758.jpg"/>
          <p:cNvPicPr>
            <a:picLocks noChangeAspect="1"/>
          </p:cNvPicPr>
          <p:nvPr/>
        </p:nvPicPr>
        <p:blipFill>
          <a:blip r:embed="rId3" cstate="print"/>
          <a:srcRect l="34375" t="-1" r="5468"/>
          <a:stretch>
            <a:fillRect/>
          </a:stretch>
        </p:blipFill>
        <p:spPr>
          <a:xfrm>
            <a:off x="214282" y="2000240"/>
            <a:ext cx="4214842" cy="4643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그림 2" descr="20160225_1348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545972" y="4169409"/>
            <a:ext cx="2928956" cy="2019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7286644" y="5214950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HY견명조" pitchFamily="18" charset="-127"/>
                <a:ea typeface="HY견명조" pitchFamily="18" charset="-127"/>
              </a:rPr>
              <a:t>5. Lunch !</a:t>
            </a:r>
            <a:endParaRPr lang="ko-KR" altLang="en-US" b="1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1026" name="Picture 2" descr="http://postfiles13.naver.net/data18/2007/1/22/156/yunzzi_495-tjdahrlck.jpg?type=w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5643578"/>
            <a:ext cx="1714512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85720" y="357166"/>
            <a:ext cx="442915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4.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체험나누기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1) Marina Almeida Costa. 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-Director. Caritas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Cabo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Verde-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2) Roy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Moussalli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-Executive Director.  Syrian Society           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for Social Development.-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878497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6.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성경적 사랑에 대한 유대교 관점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 algn="ctr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-Rabbi. David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Shlomo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Rosen. International Director of interreligious Affairs,</a:t>
            </a:r>
          </a:p>
          <a:p>
            <a:pPr algn="ctr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American Jewish Committee-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31840" y="980728"/>
            <a:ext cx="58326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히브리어와 히브리성경의 사랑에 대한 표현은 다양하다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회칙은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Eros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와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Agape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를 구분 지어 자세히 설명하지만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Eros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에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해당하는 히브리어는 없는 것 같다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pPr marL="342900" indent="-342900"/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야다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토라에서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보게 되는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과 연관 있는 가장 첫 번째 용어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육체적 맥락을 지니고 있으나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(‘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알다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’= 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야다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’: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부부관계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/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Gn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), </a:t>
            </a:r>
          </a:p>
          <a:p>
            <a:pPr marL="342900" indent="-342900"/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이는 </a:t>
            </a:r>
            <a:r>
              <a:rPr lang="ko-KR" altLang="en-US" sz="1400" b="1" dirty="0" smtClean="0">
                <a:latin typeface="HY견명조" pitchFamily="18" charset="-127"/>
                <a:ea typeface="HY견명조" pitchFamily="18" charset="-127"/>
              </a:rPr>
              <a:t>경험의 친밀성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을 나타낸다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주님의 얼굴을 보고 사귀는 사람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/Ex)</a:t>
            </a:r>
          </a:p>
          <a:p>
            <a:pPr marL="342900" indent="-342900"/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이스라엘 아이들 또한 하느님을 알기 위해 노력하라는 훈육을 받는다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2780928"/>
            <a:ext cx="87849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2)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아하바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회칙에서 말하는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/Caritas”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의 의미의 단어인데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육체적으로도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형이상학적으로도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     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육체적 사랑에 기반한 사랑은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암논과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타마르의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사랑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/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형이상학적 사랑은 다윗과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요나단의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사랑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회칙의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하느님께 대한 사랑의 선포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’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는 유대인이 매일 바치는 기도이고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존재의 중심이다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네 이웃을 너 자신처럼 사랑해야 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.”(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레위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19,18)=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 사랑과 이웃 사랑이 분리될 수 없다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특히 하느님의 거룩한 모상인 인간을 사랑하는 것이 가장 기본적인 원칙으로 하느님을 진정으로 사랑하는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 사랑은 하느님을 위해서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하느님의 길을 위해서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하느님의 계명을 지키기 위해서 자신의 목숨도 내어 놓을 수 있는 그런 사랑으로 이해할 수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3)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치바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인간에 대한 하느님의 사랑을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용서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라는 개념으로 설명한 단어로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하느님의 무한한 사랑과 연민의 정으로 죄에 대하여 진정한 속죄를 하면 우리 죄를 씻어 주신다는 의미이다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이는 유대교에서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추바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로 알려진 개념으로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돌아오다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라는 뜻이다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4)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추바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하느님께서 당신 피조물에 대해 품으시는 사랑으로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랍비들의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사상과 가르침의 중심이다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이는 개인뿐 아니라 공동체에도 해당되는 개념인데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공동체에 해당하는 개념에는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계약적 사랑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의 의미가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5)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케세드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사랑과 그 이상을 의미하는 단어로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은총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에 해당한다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용서하시는 하느님의 사랑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/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 호칭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Elohim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공정함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YHVH-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에서 처럼 유대교에서는 하느님의 사랑과 자비가 하느님의 판결보다 우선한다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하느님의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커세드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가 세상에 미래를 보장한다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5" name="그림 4" descr="20160225_145042.jpg"/>
          <p:cNvPicPr>
            <a:picLocks noChangeAspect="1"/>
          </p:cNvPicPr>
          <p:nvPr/>
        </p:nvPicPr>
        <p:blipFill>
          <a:blip r:embed="rId2" cstate="print"/>
          <a:srcRect l="62500" t="48611" b="13889"/>
          <a:stretch>
            <a:fillRect/>
          </a:stretch>
        </p:blipFill>
        <p:spPr>
          <a:xfrm>
            <a:off x="357158" y="857232"/>
            <a:ext cx="2714612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7.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자비에 대한 이슬람교의 관점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 algn="ctr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-Prof.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Saeed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Ahmed Khan. Wayne State University-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908720"/>
            <a:ext cx="8784976" cy="5688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/>
              <a:t>“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아살라무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알라이쿰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전능하신 하느님의 평화와 축복이 여러분과 함께 하시길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….)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이슬람교인들에게 있어서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라고 하는 단어는 수백번 입술을 스치고 지나가는 단어이다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.(1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28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번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이는 이슬람교인들에게 자신의 삶에 있어서 하느님을 따라 살아야 한다는 </a:t>
            </a:r>
            <a:r>
              <a:rPr lang="ko-KR" altLang="en-US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책임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을 상기시켜 주는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이슬람교인의 관점에서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의 개념은 하느님으로부터 받은 축복이자 선물이라고 할 수 있는 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용서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”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라는 전통적 개념을 포함하고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하느님의 첫 번째 자비의 행위는 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창조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”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 자체이다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인간은 죄 없이 태어나나 죄 지을 수 있는 본성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이슬람교에서는 유일하게 용서받을 수 없는 죄는 태만이다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.)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하느님의 두 번째 자비의 행위는 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지식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을 전해준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코란에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알라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’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다음으로 가장 많이 등장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하는 단어는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지식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)’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하느님의 세 번째 자비의 행위는 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라마단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기쁨의 달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/</a:t>
            </a:r>
            <a:r>
              <a:rPr lang="ko-KR" altLang="en-US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축복의 달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)”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을 주신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이슬람교인들이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하느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님과 맺고 있는 관계와 그가 이웃들에게 실천해야 하는 자비를 표현하는 은유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이해와 공감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이기에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4)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하느님의 네 번째 자비의 행위는 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하느님의 메신저들</a:t>
            </a:r>
            <a:r>
              <a:rPr lang="en-US" altLang="ko-KR" sz="1400" b="1" dirty="0" smtClean="0"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을 보내주신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아브라함과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이사악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야곱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…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솔로몬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다윗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…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세례자 요한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예수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…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모하메드까지 하느님의 예언자로 존경한다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또한 토라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복음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코란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등은 단순히 도덕적인 지침일 뿐 아니라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하느님께서 인류에게 선사하는 축복이자 자비를 보여주는 것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이슬람교에서는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를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개인이 다른 이를 해하지 못하도록 보호해 준다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는 의미가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아랍어로 자비는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R-H-M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에서 파생되어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Rham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자궁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보호자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모성애라는 축복이자 선물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 되었다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4.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하느님의 자비는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사랑과 정의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를 통해 보여진다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5. 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는 하느님으로부터 오는 축복인데 반하여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은 인류가 그 자비를 전달해 주는 메커니즘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자비로서의 자선은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영적 또는 감정적 영양실조를 극복해 준다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미소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=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이해와 공감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6.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이슬람교의 전통에 의하면 하느님께서는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99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개의 이름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또는 속성을 가지고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 중 두 가지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알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라흐만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과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알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라힘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은 자비를 불러 일으킨다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pPr marL="342900" indent="-342900"/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이러한 속성은 인류가 그것을 본받아 살도록 인도하는 지침이며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인간이 하느님의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모상으로 창조되었음을 가르치고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또한 코란에서는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인간을 지상의 하느님의 대리자로 말하고 있음을 기억한다면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는 하느님 만의 특별한 영역에 속한 것이 아니라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거룩한 메시지는 하느님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의 종인 인간을 통해서도 드러나야 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  <a:endParaRPr lang="ko-KR" altLang="en-US" sz="1400" dirty="0" smtClean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4" name="그림 3" descr="20160225_145042.jpg"/>
          <p:cNvPicPr>
            <a:picLocks noChangeAspect="1"/>
          </p:cNvPicPr>
          <p:nvPr/>
        </p:nvPicPr>
        <p:blipFill>
          <a:blip r:embed="rId2" cstate="print"/>
          <a:srcRect l="80469" t="50000" b="12500"/>
          <a:stretch>
            <a:fillRect/>
          </a:stretch>
        </p:blipFill>
        <p:spPr>
          <a:xfrm>
            <a:off x="7000892" y="5143512"/>
            <a:ext cx="1928826" cy="1428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0166" y="50004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8. Discussion</a:t>
            </a:r>
            <a:endParaRPr lang="ko-KR" altLang="en-US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72200" y="515719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9. Coffee Break</a:t>
            </a:r>
            <a:endParaRPr lang="ko-KR" altLang="en-US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1027" name="Picture 3" descr="http://imgnews.naver.net/image/022/2015/05/12/20150512000974_0_99_20150512103304.jpg?type=w540"/>
          <p:cNvPicPr>
            <a:picLocks noChangeAspect="1" noChangeArrowheads="1"/>
          </p:cNvPicPr>
          <p:nvPr/>
        </p:nvPicPr>
        <p:blipFill>
          <a:blip r:embed="rId2" cstate="print"/>
          <a:srcRect l="10584" t="16961" r="10793" b="7924"/>
          <a:stretch>
            <a:fillRect/>
          </a:stretch>
        </p:blipFill>
        <p:spPr bwMode="auto">
          <a:xfrm>
            <a:off x="6516216" y="5517232"/>
            <a:ext cx="1872208" cy="115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그림 4" descr="20160225_165007.jpg"/>
          <p:cNvPicPr>
            <a:picLocks noChangeAspect="1"/>
          </p:cNvPicPr>
          <p:nvPr/>
        </p:nvPicPr>
        <p:blipFill>
          <a:blip r:embed="rId3" cstate="print"/>
          <a:srcRect t="16666" b="9722"/>
          <a:stretch>
            <a:fillRect/>
          </a:stretch>
        </p:blipFill>
        <p:spPr>
          <a:xfrm>
            <a:off x="285720" y="1142984"/>
            <a:ext cx="4929222" cy="5500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그림 5" descr="20160226_130830.jpg"/>
          <p:cNvPicPr>
            <a:picLocks noChangeAspect="1"/>
          </p:cNvPicPr>
          <p:nvPr/>
        </p:nvPicPr>
        <p:blipFill>
          <a:blip r:embed="rId4" cstate="print"/>
          <a:srcRect l="21875" t="13889" r="29687"/>
          <a:stretch>
            <a:fillRect/>
          </a:stretch>
        </p:blipFill>
        <p:spPr>
          <a:xfrm>
            <a:off x="5429256" y="214290"/>
            <a:ext cx="3500462" cy="4786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10. Caritas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에 대한 그리스도인의 메시지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현대인을 위한 새로운 이해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 algn="ctr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-Prof.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Fabrice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Hadjadj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Director,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Institut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Philanthropos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59832" y="980728"/>
            <a:ext cx="583264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대한 그리스도인의 메시지는 더 이상 현대인에게 가 아니라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</a:t>
            </a: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자신의 인간성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합리성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정치적 진보의 프로그램에서 벗어나려는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포스트 모더니즘적 인간에게 전하여져야 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pPr marL="342900" indent="-342900"/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사랑에 대한 신학적 성찰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현시대의 특별한 상황 속에서도 영원의 삶에로의 참여인 사랑은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 자체로 변함이 없다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2564904"/>
            <a:ext cx="878497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    성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토마스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아퀴나스는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우정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’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에 대한 다섯 가지 명제를 나열한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『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신학대전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』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에서 사랑에 대해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그는 친구의 존재를 원하고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그가 살아 있기를 원한다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그는 친구에게 좋은 것을 원한다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그는 친구를 위해 좋은 것을 해준다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4)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그는 친구와 함께 기쁨 안에서 살아간다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5)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그는 친구와 함께 기뻐하고 슬퍼하는 오직 한 마음을 가지고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이는 아리스토텔레스의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『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니코마코스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윤리학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』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에서 논한 순서를 뒤집어 쓴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아리스토텔레스는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친구를 위해 좋은 것을 원하고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친구를 위해 좋은 것을 해주고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3)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친구의 존재를 원하고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그가 살아 있기를 원한다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사랑은 다른 이를 위한 좋은 것을 원하기 전에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그가 존재하기를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그가 참으로 그 자신이기를 원한다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3. Joseph Pieper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의 사상과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Joseph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Ratzinger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로 이어진 현상학적 관점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Agape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의 요소가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Eros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안으로 들어가게 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이는 육화의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영성에서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그대로 드러난다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신이 된다고 하는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것은 가장 인간적이 된다는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본질적인 것이 사랑 안에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성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프란치스코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마더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데레사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등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4.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사랑은 메시지가 아닌 함께함이다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.(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착한 사마리아 사람의 비유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레위인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메시지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사마리아인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존재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그리스도께서는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온 세상에 메시지를 전하라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!”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가 아닌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온 세상으로 가라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!”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하셨다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과학기술의 신기루 시대에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신적인 사랑이 풍요로워질 수 있는 것은 단순한 인간미가 있는 사랑이다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5" name="그림 4" descr="20160225_164939.jpg"/>
          <p:cNvPicPr>
            <a:picLocks noChangeAspect="1"/>
          </p:cNvPicPr>
          <p:nvPr/>
        </p:nvPicPr>
        <p:blipFill>
          <a:blip r:embed="rId2" cstate="print"/>
          <a:srcRect l="51172" t="6250" r="24609" b="4861"/>
          <a:stretch>
            <a:fillRect/>
          </a:stretch>
        </p:blipFill>
        <p:spPr>
          <a:xfrm rot="5400000">
            <a:off x="785787" y="357164"/>
            <a:ext cx="1714511" cy="27146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11.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미사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 algn="ctr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-H.E. Card. Paul Josef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Cordes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교황청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사회복지평의회 임시의장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908720"/>
            <a:ext cx="8712968" cy="5760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강론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(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Lk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16, 19-31: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부자와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라자로의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비유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사회는 사랑의 활동을 잘 인지한다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선한 일은 사람     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들로 하여금 교회를 바라보고 평가하는 창문과 같다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또한 신앙에 대한 대화로 이끌어 주기도 한다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 일을 전문적으로 하는 사람들에게는 일상적이고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   피곤한 일일 수 있고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때론 정치적 힘이나 경제적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수단의 부족으로 인해 용기를 잃을 수도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그러나 회칙은 우리의 이러한 마음을 없애줄 수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3.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저는 일을 함에 있어 이런 초자연적 차원의 체험이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후투와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투치족간의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대학살이 있었던 아프리카 르완다에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갔을 때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시체로 가득 찬 구덩이로 갔더니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20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명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이상의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과부들이 저에게로 왔다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제가 그들에게 무엇을 해줄 수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있고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무슨 말을 할 수 있었겠는가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?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저는 영원한 생명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누구도 빼앗아 갈 수 없는 희망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하느님께서 주시는 신앙에 대해 말해주었다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4.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교회는 사랑활동에 대한 유일무이한 가치와 마르지 않는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보화를 보여준다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회칙은 이러한 확신의 대헌장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전임 교황께서 첫 번째 회칙의 주제로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사랑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을 택하신 이유는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우리를 가장 먼저 사랑하신 분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’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 누구인지를 알려주고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두 가지 계명에 대한 그리스도의 가르침을 상기시켜 주시려고 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 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5.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오늘 복음은 우리의 사랑활동에 있어 하느님을 소홀히 해서는 안 된다는 것을 강하게 조언하신다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이기심과 무관심은 큰 벌을 받는다는 엄중한 경고를 하신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또한 제가 르완다에서 울고 있는 과부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들에게 했던 말을 명백하게 확증해 준다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바로 죽음 이후에 삶이 있다는 것이다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이 지구상의 불의와 빈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곤으로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‘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눈물의 골짜기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’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에서 고통 받고 있는 이들에게도 궁극적인 위안을 준다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또한 그리스도가 죽음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을 물리치고 승리하셨으며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우리 모두가 부활하리라는 가장 중요한 메시지를 주고 있다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그러므로 빈곤 </a:t>
            </a:r>
            <a:endParaRPr lang="en-US" altLang="ko-KR" sz="1400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퇴치를 위한 우리의 투쟁에서 인간적으로 어쩔 수 없는 부분까지 뛰어 넘으시는 주님 안에 희망을 두자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4" name="그림 3" descr="20160301_170638.jpg"/>
          <p:cNvPicPr>
            <a:picLocks noChangeAspect="1"/>
          </p:cNvPicPr>
          <p:nvPr/>
        </p:nvPicPr>
        <p:blipFill>
          <a:blip r:embed="rId2" cstate="print"/>
          <a:srcRect l="46094"/>
          <a:stretch>
            <a:fillRect/>
          </a:stretch>
        </p:blipFill>
        <p:spPr>
          <a:xfrm rot="5400000">
            <a:off x="5732875" y="124987"/>
            <a:ext cx="2250281" cy="3857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4285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Friday, February 26</a:t>
            </a:r>
            <a:endParaRPr lang="ko-KR" altLang="en-US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44" y="571480"/>
            <a:ext cx="87868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1.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교회의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사랑의 봉사에 대한 회칙의 지속적 연관성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 algn="ctr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-H.E. Card. Luis Antonio G.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Tagle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President. Caritas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Internationalis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5" name="20160226_102220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2844" y="1214422"/>
            <a:ext cx="3071834" cy="5500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500042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2. </a:t>
            </a:r>
            <a:r>
              <a:rPr lang="ko-KR" altLang="en-US" dirty="0" err="1" smtClean="0">
                <a:latin typeface="HY견명조" pitchFamily="18" charset="-127"/>
                <a:ea typeface="HY견명조" pitchFamily="18" charset="-127"/>
              </a:rPr>
              <a:t>체험나눔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1) Alejandro Marius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-President.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Asociacion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Civil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Trabajo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Development.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2) Eduardo M. Almeida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-Representative of the Inter-American 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   Development.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00760" y="4857760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3. Coffee Break</a:t>
            </a:r>
            <a:endParaRPr lang="ko-KR" altLang="en-US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4" name="그림 3" descr="20160226_104242.jpg"/>
          <p:cNvPicPr>
            <a:picLocks noChangeAspect="1"/>
          </p:cNvPicPr>
          <p:nvPr/>
        </p:nvPicPr>
        <p:blipFill>
          <a:blip r:embed="rId2" cstate="print"/>
          <a:srcRect l="59375" b="13889"/>
          <a:stretch>
            <a:fillRect/>
          </a:stretch>
        </p:blipFill>
        <p:spPr>
          <a:xfrm rot="5400000">
            <a:off x="642926" y="2643166"/>
            <a:ext cx="3714744" cy="4143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5" name="Picture 1" descr="커피 본문 이미지 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5286388"/>
            <a:ext cx="1857388" cy="1285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그림 5" descr="20160226_174645.jpg"/>
          <p:cNvPicPr>
            <a:picLocks noChangeAspect="1"/>
          </p:cNvPicPr>
          <p:nvPr/>
        </p:nvPicPr>
        <p:blipFill>
          <a:blip r:embed="rId4" cstate="print"/>
          <a:srcRect l="12500" r="17969"/>
          <a:stretch>
            <a:fillRect/>
          </a:stretch>
        </p:blipFill>
        <p:spPr>
          <a:xfrm>
            <a:off x="4929190" y="214290"/>
            <a:ext cx="3857652" cy="45005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60226_121716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0" y="0"/>
            <a:ext cx="3857620" cy="6858000"/>
          </a:xfrm>
          <a:prstGeom prst="rect">
            <a:avLst/>
          </a:prstGeom>
        </p:spPr>
      </p:pic>
      <p:pic>
        <p:nvPicPr>
          <p:cNvPr id="3" name="20160226_124314.mp4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3929058" y="0"/>
            <a:ext cx="3071834" cy="6858000"/>
          </a:xfrm>
          <a:prstGeom prst="rect">
            <a:avLst/>
          </a:prstGeom>
        </p:spPr>
      </p:pic>
      <p:pic>
        <p:nvPicPr>
          <p:cNvPr id="5" name="20160226_125656.mp4">
            <a:hlinkClick r:id="" action="ppaction://media"/>
          </p:cNvPr>
          <p:cNvPicPr>
            <a:picLocks noRot="1" noChangeAspect="1"/>
          </p:cNvPicPr>
          <p:nvPr>
            <a:videoFile r:link="rId3"/>
          </p:nvPr>
        </p:nvPicPr>
        <p:blipFill>
          <a:blip r:embed="rId6"/>
          <a:stretch>
            <a:fillRect/>
          </a:stretch>
        </p:blipFill>
        <p:spPr>
          <a:xfrm>
            <a:off x="7072330" y="0"/>
            <a:ext cx="2071670" cy="3357562"/>
          </a:xfrm>
          <a:prstGeom prst="rect">
            <a:avLst/>
          </a:prstGeom>
        </p:spPr>
      </p:pic>
      <p:pic>
        <p:nvPicPr>
          <p:cNvPr id="6" name="20160226_125217.mp4">
            <a:hlinkClick r:id="" action="ppaction://media"/>
          </p:cNvPr>
          <p:cNvPicPr>
            <a:picLocks noRot="1" noChangeAspect="1"/>
          </p:cNvPicPr>
          <p:nvPr>
            <a:videoFile r:link="rId4"/>
          </p:nvPr>
        </p:nvPicPr>
        <p:blipFill>
          <a:blip r:embed="rId6"/>
          <a:stretch>
            <a:fillRect/>
          </a:stretch>
        </p:blipFill>
        <p:spPr>
          <a:xfrm>
            <a:off x="7072330" y="3429000"/>
            <a:ext cx="207167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357166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5. Lunch</a:t>
            </a:r>
            <a:endParaRPr lang="ko-KR" altLang="en-US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3" name="그림 2" descr="20160226_112306.jpg"/>
          <p:cNvPicPr>
            <a:picLocks noChangeAspect="1"/>
          </p:cNvPicPr>
          <p:nvPr/>
        </p:nvPicPr>
        <p:blipFill>
          <a:blip r:embed="rId2" cstate="print"/>
          <a:srcRect l="21094" t="11189" b="27273"/>
          <a:stretch>
            <a:fillRect/>
          </a:stretch>
        </p:blipFill>
        <p:spPr>
          <a:xfrm rot="5400000">
            <a:off x="-1071602" y="2143115"/>
            <a:ext cx="5857916" cy="3143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3643306" y="214290"/>
            <a:ext cx="51435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6.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회칙에 비추어본 사랑의 봉사를 위한 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 algn="ctr"/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 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그리스도 인간학의 개요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 algn="ctr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-Prof. Fr. Paolo </a:t>
            </a:r>
            <a:r>
              <a:rPr lang="en-US" altLang="ko-KR" sz="1400" dirty="0" err="1" smtClean="0">
                <a:latin typeface="HY견명조" pitchFamily="18" charset="-127"/>
                <a:ea typeface="HY견명조" pitchFamily="18" charset="-127"/>
              </a:rPr>
              <a:t>Asolan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교황청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라떼란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대학교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5" name="그림 4" descr="20160226_144819.jpg"/>
          <p:cNvPicPr>
            <a:picLocks noChangeAspect="1"/>
          </p:cNvPicPr>
          <p:nvPr/>
        </p:nvPicPr>
        <p:blipFill>
          <a:blip r:embed="rId3" cstate="print"/>
          <a:srcRect l="49219" r="17968"/>
          <a:stretch>
            <a:fillRect/>
          </a:stretch>
        </p:blipFill>
        <p:spPr>
          <a:xfrm rot="5400000">
            <a:off x="5250661" y="-392933"/>
            <a:ext cx="2000264" cy="50720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3714744" y="3571876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7.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회칙에 대한 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Caritas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학적 관점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pPr algn="ctr"/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-Prof. Rainer Gehrig.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무르치아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가톨릭대학교</a:t>
            </a:r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7" name="그림 6" descr="20160226_173744.jpg"/>
          <p:cNvPicPr>
            <a:picLocks noChangeAspect="1"/>
          </p:cNvPicPr>
          <p:nvPr/>
        </p:nvPicPr>
        <p:blipFill>
          <a:blip r:embed="rId4" cstate="print"/>
          <a:srcRect l="71094" r="4687" b="12500"/>
          <a:stretch>
            <a:fillRect/>
          </a:stretch>
        </p:blipFill>
        <p:spPr>
          <a:xfrm rot="5400000">
            <a:off x="5143504" y="2928934"/>
            <a:ext cx="2214578" cy="50720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20160226_190542.jpg"/>
          <p:cNvPicPr>
            <a:picLocks noChangeAspect="1"/>
          </p:cNvPicPr>
          <p:nvPr/>
        </p:nvPicPr>
        <p:blipFill>
          <a:blip r:embed="rId2" cstate="print"/>
          <a:srcRect l="19531" r="15625"/>
          <a:stretch>
            <a:fillRect/>
          </a:stretch>
        </p:blipFill>
        <p:spPr>
          <a:xfrm rot="10800000">
            <a:off x="3428992" y="785794"/>
            <a:ext cx="5500726" cy="3643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571472" y="428604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8. Coffee Break</a:t>
            </a:r>
            <a:endParaRPr lang="ko-KR" altLang="en-US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27650" name="Picture 2" descr="http://postfiles1.naver.net/20160127_96/dpgusqkdrk_1453860354429jg9h5_JPEG/03.jpg?type=w2"/>
          <p:cNvPicPr>
            <a:picLocks noChangeAspect="1" noChangeArrowheads="1"/>
          </p:cNvPicPr>
          <p:nvPr/>
        </p:nvPicPr>
        <p:blipFill>
          <a:blip r:embed="rId3"/>
          <a:srcRect l="5405" r="5405"/>
          <a:stretch>
            <a:fillRect/>
          </a:stretch>
        </p:blipFill>
        <p:spPr bwMode="auto">
          <a:xfrm>
            <a:off x="428596" y="857232"/>
            <a:ext cx="2357454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857224" y="3071810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9.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토론과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결론</a:t>
            </a:r>
            <a:endParaRPr lang="ko-KR" altLang="en-US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7" name="그림 6" descr="20160226_090114.jpg"/>
          <p:cNvPicPr>
            <a:picLocks noChangeAspect="1"/>
          </p:cNvPicPr>
          <p:nvPr/>
        </p:nvPicPr>
        <p:blipFill>
          <a:blip r:embed="rId4" cstate="print"/>
          <a:srcRect l="11718" t="26389"/>
          <a:stretch>
            <a:fillRect/>
          </a:stretch>
        </p:blipFill>
        <p:spPr>
          <a:xfrm>
            <a:off x="214282" y="3571876"/>
            <a:ext cx="4429156" cy="3071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4071934" y="142852"/>
            <a:ext cx="4643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10.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폐회 파견미사</a:t>
            </a:r>
            <a:endParaRPr lang="en-US" altLang="ko-KR" dirty="0" smtClean="0"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1400" dirty="0" smtClean="0">
                <a:latin typeface="HY견명조" pitchFamily="18" charset="-127"/>
                <a:ea typeface="HY견명조" pitchFamily="18" charset="-127"/>
              </a:rPr>
              <a:t>-H.E. Card. Robert Sarah.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교황청 </a:t>
            </a:r>
            <a:r>
              <a:rPr lang="ko-KR" altLang="en-US" sz="1400" dirty="0" err="1" smtClean="0">
                <a:latin typeface="HY견명조" pitchFamily="18" charset="-127"/>
                <a:ea typeface="HY견명조" pitchFamily="18" charset="-127"/>
              </a:rPr>
              <a:t>경신성사성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 장관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pic>
        <p:nvPicPr>
          <p:cNvPr id="11" name="그림 10" descr="20160223_1616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7752" y="4572008"/>
            <a:ext cx="4071966" cy="21431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흐름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흐름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1681</TotalTime>
  <Words>2176</Words>
  <Application>Microsoft Office PowerPoint</Application>
  <PresentationFormat>화면 슬라이드 쇼(4:3)</PresentationFormat>
  <Paragraphs>217</Paragraphs>
  <Slides>16</Slides>
  <Notes>0</Notes>
  <HiddenSlides>0</HiddenSlides>
  <MMClips>5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흐름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64</cp:revision>
  <dcterms:created xsi:type="dcterms:W3CDTF">2016-03-12T06:59:29Z</dcterms:created>
  <dcterms:modified xsi:type="dcterms:W3CDTF">2016-03-16T01:33:07Z</dcterms:modified>
</cp:coreProperties>
</file>